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334" r:id="rId3"/>
    <p:sldId id="335" r:id="rId4"/>
    <p:sldId id="336" r:id="rId5"/>
    <p:sldId id="337" r:id="rId6"/>
    <p:sldId id="339" r:id="rId7"/>
    <p:sldId id="340" r:id="rId8"/>
    <p:sldId id="341" r:id="rId9"/>
    <p:sldId id="342" r:id="rId10"/>
    <p:sldId id="347" r:id="rId11"/>
    <p:sldId id="344" r:id="rId12"/>
    <p:sldId id="349" r:id="rId13"/>
    <p:sldId id="346" r:id="rId14"/>
    <p:sldId id="348" r:id="rId15"/>
    <p:sldId id="343" r:id="rId16"/>
    <p:sldId id="350" r:id="rId17"/>
    <p:sldId id="351" r:id="rId18"/>
    <p:sldId id="352" r:id="rId19"/>
    <p:sldId id="353" r:id="rId20"/>
    <p:sldId id="35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09"/>
    <p:restoredTop sz="96262"/>
  </p:normalViewPr>
  <p:slideViewPr>
    <p:cSldViewPr snapToGrid="0">
      <p:cViewPr varScale="1">
        <p:scale>
          <a:sx n="70" d="100"/>
          <a:sy n="70" d="100"/>
        </p:scale>
        <p:origin x="192" y="1384"/>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3.png"/><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A person sitting at a desk&#10;&#10;AI-generated content may be incorrect.">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a:stretch>
            <a:fillRect/>
          </a:stretch>
        </p:blipFill>
        <p:spPr>
          <a:xfrm>
            <a:off x="5892136" y="508262"/>
            <a:ext cx="5461664" cy="3070226"/>
          </a:xfrm>
        </p:spPr>
      </p:pic>
      <p:pic>
        <p:nvPicPr>
          <p:cNvPr id="7" name="Picture 6" descr="A screenshot of a music score&#10;&#10;AI-generated content may be incorrect.">
            <a:extLst>
              <a:ext uri="{FF2B5EF4-FFF2-40B4-BE49-F238E27FC236}">
                <a16:creationId xmlns:a16="http://schemas.microsoft.com/office/drawing/2014/main" id="{5DDEB6CD-BDF0-AE38-1D2C-CE2DEC26A3CB}"/>
              </a:ext>
            </a:extLst>
          </p:cNvPr>
          <p:cNvPicPr>
            <a:picLocks noChangeAspect="1"/>
          </p:cNvPicPr>
          <p:nvPr/>
        </p:nvPicPr>
        <p:blipFill>
          <a:blip r:embed="rId3"/>
          <a:stretch>
            <a:fillRect/>
          </a:stretch>
        </p:blipFill>
        <p:spPr>
          <a:xfrm>
            <a:off x="2585652" y="4205210"/>
            <a:ext cx="7772400" cy="1961396"/>
          </a:xfrm>
          <a:prstGeom prst="rect">
            <a:avLst/>
          </a:prstGeom>
        </p:spPr>
      </p:pic>
      <p:pic>
        <p:nvPicPr>
          <p:cNvPr id="9" name="Picture 8" descr="A close-up of a slide rule&#10;&#10;AI-generated content may be incorrect.">
            <a:extLst>
              <a:ext uri="{FF2B5EF4-FFF2-40B4-BE49-F238E27FC236}">
                <a16:creationId xmlns:a16="http://schemas.microsoft.com/office/drawing/2014/main" id="{214C9748-EEBD-5EE7-E052-B2C8C92D3DBA}"/>
              </a:ext>
            </a:extLst>
          </p:cNvPr>
          <p:cNvPicPr>
            <a:picLocks noChangeAspect="1"/>
          </p:cNvPicPr>
          <p:nvPr/>
        </p:nvPicPr>
        <p:blipFill>
          <a:blip r:embed="rId4"/>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pens&#10;&#10;AI-generated content may be incorrect.">
            <a:extLst>
              <a:ext uri="{FF2B5EF4-FFF2-40B4-BE49-F238E27FC236}">
                <a16:creationId xmlns:a16="http://schemas.microsoft.com/office/drawing/2014/main" id="{4C513D53-0101-AC12-2616-7C584AB1D340}"/>
              </a:ext>
            </a:extLst>
          </p:cNvPr>
          <p:cNvPicPr>
            <a:picLocks noChangeAspect="1"/>
          </p:cNvPicPr>
          <p:nvPr/>
        </p:nvPicPr>
        <p:blipFill>
          <a:blip r:embed="rId2"/>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p:txBody>
          <a:bodyPr/>
          <a:lstStyle/>
          <a:p>
            <a:r>
              <a:rPr lang="en-US" dirty="0"/>
              <a:t>Numbers with multiple columns can be added if there is a carry mechanism that </a:t>
            </a:r>
            <a:r>
              <a:rPr lang="en-US" dirty="0" err="1"/>
              <a:t>advaces</a:t>
            </a:r>
            <a:r>
              <a:rPr lang="en-US" dirty="0"/>
              <a:t> the </a:t>
            </a:r>
            <a:r>
              <a:rPr lang="en-US" dirty="0" err="1"/>
              <a:t>nex</a:t>
            </a:r>
            <a:r>
              <a:rPr lang="en-US" dirty="0"/>
              <a:t> </a:t>
            </a:r>
          </a:p>
        </p:txBody>
      </p:sp>
    </p:spTree>
    <p:extLst>
      <p:ext uri="{BB962C8B-B14F-4D97-AF65-F5344CB8AC3E}">
        <p14:creationId xmlns:p14="http://schemas.microsoft.com/office/powerpoint/2010/main" val="281172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down form 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a:extLst>
              <a:ext uri="{FF2B5EF4-FFF2-40B4-BE49-F238E27FC236}">
                <a16:creationId xmlns:a16="http://schemas.microsoft.com/office/drawing/2014/main" id="{ABDEFC2B-20C0-834E-DE72-043FA30F68E1}"/>
              </a:ext>
            </a:extLst>
          </p:cNvPr>
          <p:cNvPicPr>
            <a:picLocks noChangeAspect="1"/>
          </p:cNvPicPr>
          <p:nvPr/>
        </p:nvPicPr>
        <p:blipFill>
          <a:blip r:embed="rId2"/>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a:extLst>
              <a:ext uri="{FF2B5EF4-FFF2-40B4-BE49-F238E27FC236}">
                <a16:creationId xmlns:a16="http://schemas.microsoft.com/office/drawing/2014/main" id="{BBF0BAE2-D8C9-9F6F-A672-617C9C380236}"/>
              </a:ext>
            </a:extLst>
          </p:cNvPr>
          <p:cNvPicPr>
            <a:picLocks noChangeAspect="1"/>
          </p:cNvPicPr>
          <p:nvPr/>
        </p:nvPicPr>
        <p:blipFill>
          <a:blip r:embed="rId3"/>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1800's by  full 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a:extLst>
              <a:ext uri="{FF2B5EF4-FFF2-40B4-BE49-F238E27FC236}">
                <a16:creationId xmlns:a16="http://schemas.microsoft.com/office/drawing/2014/main" id="{47DA3E46-C3ED-DE46-C994-1F023EDE732A}"/>
              </a:ext>
            </a:extLst>
          </p:cNvPr>
          <p:cNvPicPr>
            <a:picLocks noChangeAspect="1"/>
          </p:cNvPicPr>
          <p:nvPr/>
        </p:nvPicPr>
        <p:blipFill>
          <a:blip r:embed="rId2"/>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a:t>
            </a:r>
            <a:r>
              <a:rPr lang="en-US" dirty="0" err="1"/>
              <a:t>contiuous</a:t>
            </a:r>
            <a:r>
              <a:rPr lang="en-US" dirty="0"/>
              <a:t>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10;&#10;AI-generated content may be incorrect.">
            <a:extLst>
              <a:ext uri="{FF2B5EF4-FFF2-40B4-BE49-F238E27FC236}">
                <a16:creationId xmlns:a16="http://schemas.microsoft.com/office/drawing/2014/main" id="{931E5BED-DB5C-D0FB-8510-C84B639024B2}"/>
              </a:ext>
            </a:extLst>
          </p:cNvPr>
          <p:cNvPicPr>
            <a:picLocks noChangeAspect="1"/>
          </p:cNvPicPr>
          <p:nvPr/>
        </p:nvPicPr>
        <p:blipFill>
          <a:blip r:embed="rId2"/>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A circular graph with a yellow triangle&#10;&#10;AI-generated content may be incorrect.">
            <a:extLst>
              <a:ext uri="{FF2B5EF4-FFF2-40B4-BE49-F238E27FC236}">
                <a16:creationId xmlns:a16="http://schemas.microsoft.com/office/drawing/2014/main" id="{850C80F2-63DE-89DC-912E-A45428BCDF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1236</Words>
  <Application>Microsoft Macintosh PowerPoint</Application>
  <PresentationFormat>Widescreen</PresentationFormat>
  <Paragraphs>151</Paragraphs>
  <Slides>20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Stone Henge – 4500 Years Ago (YA)</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Physical devices that are digital</vt:lpstr>
      <vt:lpstr>Clocks as Counters</vt:lpstr>
      <vt:lpstr>Counters with Carry Propagation</vt:lpstr>
      <vt:lpstr>Iteration</vt:lpstr>
      <vt:lpstr>Before Scientific Calculators</vt:lpstr>
      <vt:lpstr>Babbage Difference Engine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62</cp:revision>
  <dcterms:created xsi:type="dcterms:W3CDTF">2023-02-25T13:30:24Z</dcterms:created>
  <dcterms:modified xsi:type="dcterms:W3CDTF">2025-08-10T14:08:42Z</dcterms:modified>
</cp:coreProperties>
</file>